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80" r:id="rId5"/>
    <p:sldId id="266" r:id="rId6"/>
    <p:sldId id="259" r:id="rId7"/>
    <p:sldId id="261" r:id="rId8"/>
    <p:sldId id="260" r:id="rId9"/>
    <p:sldId id="262" r:id="rId10"/>
    <p:sldId id="267" r:id="rId11"/>
    <p:sldId id="272" r:id="rId12"/>
    <p:sldId id="273" r:id="rId13"/>
    <p:sldId id="281" r:id="rId14"/>
    <p:sldId id="276" r:id="rId15"/>
    <p:sldId id="277" r:id="rId16"/>
    <p:sldId id="278" r:id="rId17"/>
    <p:sldId id="275" r:id="rId18"/>
    <p:sldId id="27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0417" autoAdjust="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D2E38-FDFC-4E14-9A56-36ED5D527A37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CA7F8-8A36-4EE2-A7D9-C81F2E1F19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8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 tudo começou 2007 com</a:t>
            </a:r>
            <a:r>
              <a:rPr lang="pt-BR" baseline="0" dirty="0" smtClean="0"/>
              <a:t> a publicação de um artigo na </a:t>
            </a:r>
            <a:r>
              <a:rPr lang="pt-BR" baseline="0" dirty="0" err="1" smtClean="0"/>
              <a:t>DeepWeb</a:t>
            </a:r>
            <a:r>
              <a:rPr lang="pt-BR" baseline="0" dirty="0" smtClean="0"/>
              <a:t> sendo o autor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Satoshi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Nakamoto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acredita-se ser um pseudônimo.</a:t>
            </a:r>
            <a:r>
              <a:rPr lang="pt-B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 proposta é de uma moeda digital pra pagamentos online não governamental descentralizada de código aberto, onde as pessoas podem contribuir pro desenvolvimento.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do meu TCC é apresentar as tecnologias implementadas no funcionamento do Bitcoin.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Existem 2 formas de escrita de Bitcoin.</a:t>
            </a:r>
            <a:r>
              <a:rPr lang="pt-B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Com o B maiúsculo se refere a rede, com o b em minúsculo é a moeda em si, exemplo, eu tenho 2 bitcoins.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35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Para mostrar o processo de assinatura digital com o algoritmo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curvas elípticas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ECDSA foi utilizado o gerador “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ECDSA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” com os mesmos parâmetros utilizados no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Bitcon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com a criptografia de curva elíptica secp256k1 e o algoritmo de hash SHA256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80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Bitcoin</a:t>
            </a:r>
            <a:r>
              <a:rPr lang="pt-BR" baseline="0" dirty="0" smtClean="0"/>
              <a:t> começou pagando como </a:t>
            </a:r>
            <a:r>
              <a:rPr lang="pt-BR" baseline="0" dirty="0" err="1" smtClean="0"/>
              <a:t>recompesa</a:t>
            </a:r>
            <a:r>
              <a:rPr lang="pt-BR" baseline="0" dirty="0" smtClean="0"/>
              <a:t> 50 bitcoins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6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Concluo aqui a apresentação do funcionamento do</a:t>
            </a:r>
            <a:r>
              <a:rPr lang="pt-BR" baseline="0" dirty="0" smtClean="0"/>
              <a:t> Bitcoin e os mecanismos implementando que visam a segurança da informação.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artigo com o blockchain foi publicado em 91 e em 92 foi atualizado com a árvore de </a:t>
            </a:r>
            <a:r>
              <a:rPr lang="pt-BR" baseline="0" dirty="0" err="1" smtClean="0"/>
              <a:t>merkle</a:t>
            </a:r>
            <a:r>
              <a:rPr lang="pt-BR" baseline="0" dirty="0" smtClean="0"/>
              <a:t> mas a primeira implementação foi com o Bitcoin. Hoje já existem estudos utilizando a solução para outras áreas como um processo de votação.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Como a implementação do Bitcoin é aberta, vulnerabilidades podem surgir com as atualizações do código. Mas essas brechas também precisam ser acertas por todos os nodos da rede, o que dificulta a possível exploração.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6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de tudo,</a:t>
            </a:r>
            <a:r>
              <a:rPr lang="pt-BR" baseline="0" dirty="0" smtClean="0"/>
              <a:t> vou fazer um overview sobre o Bitcoin para entender a dinâmica da moeda.</a:t>
            </a:r>
          </a:p>
          <a:p>
            <a:r>
              <a:rPr lang="pt-BR" baseline="0" dirty="0" smtClean="0"/>
              <a:t>Esses números não são uma ordem, é só pra facilitar aqui na explicação.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No número 1, o que seria um órgão/instituição de gerenciamento, é o papel mineiro. Todas as transações são transformadas em blocos pelos mineiros. E essas transações exigem um processamento computacional pra resolver a solução que foi determinada pela rede. Quem conseguir minerar primeiro (transformar a transação em bloco) recebe um valor de “pagamento” por esse trabalho através de uma moeda recém gerada. 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E ali no número 2 acontece junto com o número 3, esse bloco é propagado na rede e validado por outros mineradores. Nesse momento atualiza o registro dos blocos , que seria a cadeia de blocos, a blockchain.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O número 4 mostra que o envio e recebimento do Bitcoin é através do endereço Bitcoin e no número 5 já é o uso de corretoras/</a:t>
            </a:r>
            <a:r>
              <a:rPr lang="pt-BR" baseline="0" dirty="0" err="1" smtClean="0"/>
              <a:t>exchange</a:t>
            </a:r>
            <a:r>
              <a:rPr lang="pt-BR" baseline="0" dirty="0" smtClean="0"/>
              <a:t> pra transformar outra moeda em Bitcoin, e vice-versa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Bitcoin foi projetado para ser criado até 21 milhões de moedas. No entanto, não é uma limitação, sendo possível que o Bitcoin seja alterado para aumentar este número.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10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 a</a:t>
            </a:r>
            <a:r>
              <a:rPr lang="pt-BR" baseline="0" dirty="0" smtClean="0"/>
              <a:t> moeda não é governamental, o seu valor é definido pela oferta e procura. Trouxe um exemplo nessas matérias, em março/21 o </a:t>
            </a:r>
            <a:r>
              <a:rPr lang="pt-BR" baseline="0" dirty="0" err="1" smtClean="0"/>
              <a:t>Elon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Musk</a:t>
            </a:r>
            <a:r>
              <a:rPr lang="pt-BR" baseline="0" dirty="0" smtClean="0"/>
              <a:t> anunciou que aceitaria Bitcoin como forma de pagamento. E pela sua fama de ser visionário, né, isso fez com que a moeda se valorizasse. Mas logo em maio/21 ele anunciou que não vai mais aceitar, o que fez cair. – Pois acabou ficando controverso a Tesla vender carros que não agridem ao meio ambiente reduzindo a poluição e, de certa forma, contribuindo com a mineração que requer consumo de processamento e de energia.</a:t>
            </a:r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</a:t>
            </a:r>
            <a:r>
              <a:rPr lang="pt-BR" baseline="0" dirty="0" smtClean="0"/>
              <a:t> p</a:t>
            </a:r>
            <a:r>
              <a:rPr lang="pt-BR" dirty="0" smtClean="0"/>
              <a:t>or ser um moeda digital, foi empregado</a:t>
            </a:r>
            <a:r>
              <a:rPr lang="pt-BR" baseline="0" dirty="0" smtClean="0"/>
              <a:t> mecanismos visando os três pilares segurança da informação. Confidencialidade, Integridade e Disponibilidade.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2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Bitcoin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também é chamado de criptomoeda, e como o nome sugere é voltado a criptografia.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chaves assimétricas e função hash. Chave assimétrica é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conceito de utilizar um par de chaves, a pública e a privada. (falar da hardware wallet)</a:t>
            </a:r>
            <a:endParaRPr lang="pt-BR" dirty="0" smtClean="0"/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algoritmo utilizado para gerar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chaves é o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de assinatura digital de curva elíptica  (ECDSA).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criptografia visa prevenir o </a:t>
            </a:r>
            <a:r>
              <a:rPr lang="pt-BR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 duplo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que o </a:t>
            </a:r>
            <a:r>
              <a:rPr lang="pt-BR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seja violado.</a:t>
            </a:r>
            <a:endParaRPr lang="pt-BR" dirty="0" smtClean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9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assinatura digital é a garantia de posse da chave privada (sem que ela seja revelada) do endereço relacionado à chave pública. 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a assinatura digital não é necessário fornecer a chave privada pra rede.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 transação possui um assinatura digital.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Bitcoin, é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utilizada a curva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secp256k1 para a geração de chaves.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09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função hash é como se fosse uma impressão digital de um conteúdo.</a:t>
            </a:r>
            <a:r>
              <a:rPr lang="pt-BR" baseline="0" dirty="0" smtClean="0"/>
              <a:t> </a:t>
            </a:r>
          </a:p>
          <a:p>
            <a:r>
              <a:rPr lang="pt-BR" baseline="0" dirty="0" smtClean="0"/>
              <a:t>Onde recebe a entrada desse conteúdo e o algoritmo hash gera uma nova sequencia de tamanho fixo.</a:t>
            </a:r>
          </a:p>
          <a:p>
            <a:r>
              <a:rPr lang="pt-BR" baseline="0" dirty="0" smtClean="0"/>
              <a:t>É trabalhoso gerar essa nova sequencia, mas com a sequencia é facilmente validado a integridade. </a:t>
            </a:r>
          </a:p>
          <a:p>
            <a:r>
              <a:rPr lang="pt-BR" baseline="0" dirty="0" smtClean="0"/>
              <a:t>Se alguma informação do conteúdo de entrada for alterado, o hash gerado também será alterado.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Bitcoin utiliza o algoritmo SHA-256 para a função hash e é utilizado nas técnicas:</a:t>
            </a:r>
          </a:p>
          <a:p>
            <a:endParaRPr lang="pt-BR" baseline="0" dirty="0" smtClean="0"/>
          </a:p>
          <a:p>
            <a:r>
              <a:rPr lang="pt-BR" baseline="0" dirty="0" smtClean="0"/>
              <a:t>Hash de transação: identificador para cada transação.</a:t>
            </a:r>
          </a:p>
          <a:p>
            <a:r>
              <a:rPr lang="pt-BR" baseline="0" dirty="0" err="1" smtClean="0"/>
              <a:t>Block</a:t>
            </a:r>
            <a:r>
              <a:rPr lang="pt-BR" baseline="0" dirty="0" smtClean="0"/>
              <a:t> Hash: identificador para o bloco. Utilizando o algoritmo SHA-256 duas vezes (Hash256).</a:t>
            </a:r>
          </a:p>
          <a:p>
            <a:r>
              <a:rPr lang="pt-BR" baseline="0" dirty="0" smtClean="0"/>
              <a:t>Endereço Bitcoin: é o hash da chave pública utilizando SHA-256 e RIPEMED-160 (Hash160).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23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Então, uma </a:t>
            </a:r>
            <a:r>
              <a:rPr lang="pt-BR" baseline="0" dirty="0" smtClean="0"/>
              <a:t>transação é a transferência de um valor.</a:t>
            </a:r>
          </a:p>
          <a:p>
            <a:endParaRPr lang="pt-B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A diferença é que no bitcoin, os valores são tratados em lotes e toda transação possui entrada e saída.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Conceitualmente, u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transação é o processo de usar as saídas como entrada, criando novas saídas.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Aqui no 1 mostra os lotes de cada transação anterior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2 mostra uma transação enviando dois lotes para outro endereço/pessoa</a:t>
            </a:r>
          </a:p>
          <a:p>
            <a:endParaRPr lang="pt-BR" baseline="0" dirty="0" smtClean="0"/>
          </a:p>
          <a:p>
            <a:r>
              <a:rPr lang="pt-BR" baseline="0" dirty="0" smtClean="0"/>
              <a:t>----</a:t>
            </a:r>
          </a:p>
          <a:p>
            <a:r>
              <a:rPr lang="pt-BR" baseline="0" dirty="0" smtClean="0"/>
              <a:t>Aqui na imagem 3. Caso o valor do lote seja maior do que a transferência, é gerada uma nova saída retornando a sobra, o que seria o troco.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556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Mineração é basicamente uma competição em toda a rede, qualquer nó da rede pode trabalhar para tentar adicionar o próximo bloco à cadeia.</a:t>
            </a:r>
          </a:p>
          <a:p>
            <a:r>
              <a:rPr lang="pt-BR" dirty="0" smtClean="0"/>
              <a:t>Cada bloco recém-extraído é transmitido pela rede, onde cada nó o verifica antes de adicioná-lo ao blockchain.</a:t>
            </a:r>
          </a:p>
          <a:p>
            <a:endParaRPr lang="pt-BR" dirty="0" smtClean="0"/>
          </a:p>
          <a:p>
            <a:r>
              <a:rPr lang="pt-BR" dirty="0" smtClean="0"/>
              <a:t>A medida que um novo bloco</a:t>
            </a:r>
            <a:r>
              <a:rPr lang="pt-BR" baseline="0" dirty="0" smtClean="0"/>
              <a:t> é adicionado, é confirmado o bloco anterior.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bloco tem o tamanho máximo de 1 MB então existe uma fila de transações para serem minadas, essas filas são o pool de memória, </a:t>
            </a:r>
            <a:r>
              <a:rPr lang="pt-BR" baseline="0" dirty="0" err="1" smtClean="0"/>
              <a:t>mempol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trabalho de mineração é gerar um hash que seja abaixo da dificuldade estipulada pela rede. Essa dificuldade é balanceada de acordo com </a:t>
            </a:r>
            <a:r>
              <a:rPr lang="pt-BR" baseline="0" dirty="0" err="1" smtClean="0"/>
              <a:t>mempol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Existe a possibilidade também de realizar a mineração em conjunto, onde o trabalho é dividido e a recompensa paga é proporcional. É chamado de pool de mineração.</a:t>
            </a:r>
          </a:p>
          <a:p>
            <a:endParaRPr lang="pt-BR" baseline="0" dirty="0" smtClean="0"/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2008, o pagamento gerado por bloco começou com 50 bitcoins e é reduzido à metade a cada 210.000 blocos, aproximadamente 4 anos. Atualmente (2021) o pagamento gerado é de 6,25 bitcoins.  -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82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7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1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60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69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52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2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22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82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59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4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9AE80-F595-475B-8347-60A7D34100BF}" type="datetimeFigureOut">
              <a:rPr lang="pt-BR" smtClean="0"/>
              <a:t>07/06/2021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04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../clipboard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hyperlink" Target="https://kjur.github.io/jsrsasign/sample/sample-ecdsa.htm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dersbrownworth.com/blockchain/blockcha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www.blockchain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4">
            <a:extLst>
              <a:ext uri="{FF2B5EF4-FFF2-40B4-BE49-F238E27FC236}">
                <a16:creationId xmlns="" xmlns:a16="http://schemas.microsoft.com/office/drawing/2014/main" id="{E5DFA672-362E-014F-9599-E14830A92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t="24279" r="5215" b="30547"/>
          <a:stretch/>
        </p:blipFill>
        <p:spPr>
          <a:xfrm>
            <a:off x="9681028" y="5469800"/>
            <a:ext cx="2367199" cy="85294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8955314" y="6705600"/>
            <a:ext cx="3389086" cy="152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09486" y="1783140"/>
            <a:ext cx="833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DAS TECNOLOGIAS COMPUTACIONAIS APLICADAS À CRIPTOMOEDA </a:t>
            </a:r>
            <a:r>
              <a:rPr lang="pt-BR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09486" y="5210629"/>
            <a:ext cx="676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Graduada: Patrícia de Azeredo Quintão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Orientador: Marcelo Perantoni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Ano 2021.1</a:t>
            </a:r>
          </a:p>
        </p:txBody>
      </p:sp>
    </p:spTree>
    <p:extLst>
      <p:ext uri="{BB962C8B-B14F-4D97-AF65-F5344CB8AC3E}">
        <p14:creationId xmlns:p14="http://schemas.microsoft.com/office/powerpoint/2010/main" val="12451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7" name="CaixaDeTexto 6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MINERAÇÃO - BLOCKCHAIN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49" y="4955149"/>
            <a:ext cx="2209524" cy="1460317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226937" y="4754136"/>
            <a:ext cx="2329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Pool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de Mineração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95572" y="1157446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Dependência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: Limite de 1 MB por bloco</a:t>
            </a:r>
            <a:b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Solução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: Pool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de memória (</a:t>
            </a:r>
            <a:r>
              <a:rPr lang="pt-BR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mempool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2" y="2090787"/>
            <a:ext cx="4584127" cy="177777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883922" y="323152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  <a:latin typeface="Arial" panose="020B0604020202020204" pitchFamily="34" charset="0"/>
              </a:rPr>
              <a:t>Nonce</a:t>
            </a:r>
            <a:endParaRPr lang="pt-BR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 descr="https://images.vexels.com/media/users/3/155674/isolated/lists/9272e16b33c1c84392bb04e53f3cf343-distintivo-de-saco-de-dinheiro-bitco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51" y="4485830"/>
            <a:ext cx="1929636" cy="19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2" y="1382457"/>
            <a:ext cx="4857750" cy="273191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324041" y="3499233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Confirmação</a:t>
            </a:r>
            <a:endParaRPr lang="pt-BR" i="1" dirty="0"/>
          </a:p>
        </p:txBody>
      </p:sp>
      <p:sp>
        <p:nvSpPr>
          <p:cNvPr id="6" name="Retângulo 5"/>
          <p:cNvSpPr/>
          <p:nvPr/>
        </p:nvSpPr>
        <p:spPr>
          <a:xfrm>
            <a:off x="6327171" y="118082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Prova de trabalho -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Árvore de 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Merkle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6557963" y="1238583"/>
            <a:ext cx="4829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Para mostrar o processo de assinatura digital com a criptográfica ECDSA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foi utilizado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gerador “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ECDSA </a:t>
            </a:r>
            <a:r>
              <a:rPr lang="pt-BR" i="1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” com os mesmos parâmetros utilizados no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Bitcon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com a criptografia de curva elíptica secp256k1 e o algoritmo de hash SHA256, disponível no link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visualizar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hash gerado é relacionado à chave e a mensagem, se um dos dois for alterado o hash não será valido, o mesmo acontecerá com a assinatura.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CRIPTOGRAFIA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385154" y="4181308"/>
            <a:ext cx="580684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50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pt-BR" sz="1750" u="sng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kjur.github.io/jsrsasign/sample/sample-ecdsa.html</a:t>
            </a:r>
            <a:endParaRPr lang="pt-BR" sz="1750" dirty="0"/>
          </a:p>
        </p:txBody>
      </p:sp>
      <p:pic>
        <p:nvPicPr>
          <p:cNvPr id="3" name="criptograf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2229" y="1238583"/>
            <a:ext cx="6087479" cy="54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8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MINERAÇÃO EM POOL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32229" y="1255578"/>
            <a:ext cx="3950335" cy="1397000"/>
          </a:xfrm>
          <a:prstGeom prst="rect">
            <a:avLst/>
          </a:prstGeom>
        </p:spPr>
      </p:pic>
      <p:pic>
        <p:nvPicPr>
          <p:cNvPr id="12" name="Image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32229" y="2804794"/>
            <a:ext cx="5400040" cy="3734435"/>
          </a:xfrm>
          <a:prstGeom prst="rect">
            <a:avLst/>
          </a:prstGeom>
        </p:spPr>
      </p:pic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076315" y="1413510"/>
            <a:ext cx="5682298" cy="390144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7102475" y="4283075"/>
            <a:ext cx="284164" cy="27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608249" y="4743451"/>
            <a:ext cx="607063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2607310" y="1128260"/>
            <a:ext cx="324939" cy="3263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572193" y="3053080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Elipse 17"/>
          <p:cNvSpPr/>
          <p:nvPr/>
        </p:nvSpPr>
        <p:spPr>
          <a:xfrm>
            <a:off x="8760460" y="1579269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585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MINERAÇÃO EM POOL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472" r="576"/>
          <a:stretch/>
        </p:blipFill>
        <p:spPr>
          <a:xfrm>
            <a:off x="557213" y="1304451"/>
            <a:ext cx="11244262" cy="5010150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90022" y="3160712"/>
            <a:ext cx="324939" cy="3263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14905" y="5689600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87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EXEMPLIFICANDO O BLOCKCHAIN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6" r="1" b="7058"/>
          <a:stretch/>
        </p:blipFill>
        <p:spPr>
          <a:xfrm>
            <a:off x="514349" y="2276482"/>
            <a:ext cx="10787063" cy="432434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2480" y="976044"/>
            <a:ext cx="10787063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visualizarmos o processo de mineração de um bloco na blockchain será utilizado a demonstração de blockchain da plataforma “Demo do Blockchain” disponível em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Retângulo 7"/>
          <p:cNvSpPr/>
          <p:nvPr/>
        </p:nvSpPr>
        <p:spPr>
          <a:xfrm>
            <a:off x="432480" y="1730486"/>
            <a:ext cx="558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https://andersbrownworth.com/blockchain/blockchain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3929063" y="5214938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857885" y="5622702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57823" y="5168264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08133" y="3090769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57884" y="3754011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ESTRUTURA DE UM BLOCO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1489" y="1104879"/>
            <a:ext cx="1100137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 Explorer é uma aplicação web para visualizar e consultar blocos da blockchain. 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estudo de caso utilizaremos a ferramenta Blockchain.com, disponível em </a:t>
            </a:r>
            <a:r>
              <a:rPr lang="pt-B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https://www.blockchain.com/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805" y="1976913"/>
            <a:ext cx="6481814" cy="4852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471489" y="2244209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do bloco gênesis: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23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ESTRUTURA DE UM BLOCO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b="83423"/>
          <a:stretch/>
        </p:blipFill>
        <p:spPr>
          <a:xfrm>
            <a:off x="250284" y="1162031"/>
            <a:ext cx="10374173" cy="2953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b="79995"/>
          <a:stretch/>
        </p:blipFill>
        <p:spPr>
          <a:xfrm>
            <a:off x="264572" y="5281500"/>
            <a:ext cx="10202699" cy="3049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409"/>
          <a:stretch/>
        </p:blipFill>
        <p:spPr>
          <a:xfrm>
            <a:off x="250284" y="1428747"/>
            <a:ext cx="10374173" cy="12575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t="23079" b="8113"/>
          <a:stretch/>
        </p:blipFill>
        <p:spPr>
          <a:xfrm>
            <a:off x="259811" y="3171824"/>
            <a:ext cx="10364646" cy="18288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b="88747"/>
          <a:stretch/>
        </p:blipFill>
        <p:spPr>
          <a:xfrm>
            <a:off x="259811" y="2872736"/>
            <a:ext cx="10364646" cy="29909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35940"/>
          <a:stretch/>
        </p:blipFill>
        <p:spPr>
          <a:xfrm>
            <a:off x="264572" y="5529257"/>
            <a:ext cx="10202699" cy="9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85775" y="1914276"/>
            <a:ext cx="8029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O objetivo deste trabalho foi apresentar o funcionamento do Bitcoin e os mecanismos implementados que visam a segurança da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informação.</a:t>
            </a:r>
          </a:p>
          <a:p>
            <a:pPr algn="just"/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O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Blockchain teve a sua primeira usabilidade com o Bitcoin e já existem diversos estudos para outras aplicações não só voltado a moedas digitais. </a:t>
            </a:r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Como sua implementação é aberta, por mais que estas tecnologias fortaleçam segurança, vulnerabilidades podem surgir com as atualizações do código. Porém esta brecha também precisará ser aceita por todos os nodos da rede, dificultando o aproveitamento da vulnerabilidade para algo ilícito. </a:t>
            </a:r>
            <a:endParaRPr lang="pt-BR" dirty="0"/>
          </a:p>
        </p:txBody>
      </p:sp>
      <p:pic>
        <p:nvPicPr>
          <p:cNvPr id="3076" name="Picture 4" descr="Download Bitcoin Symbol Png Transparent Images Transparent - Bitcoin Png  Clipart (#299256) - Pi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7" b="99745" l="0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98" y="1763642"/>
            <a:ext cx="3326574" cy="31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2843" y="2295024"/>
            <a:ext cx="2046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Obrigada!</a:t>
            </a:r>
            <a:endParaRPr lang="pt-BR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24279" r="5215" b="30547"/>
          <a:stretch/>
        </p:blipFill>
        <p:spPr>
          <a:xfrm>
            <a:off x="5117911" y="3832068"/>
            <a:ext cx="2412006" cy="852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0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7" name="CaixaDeTexto 6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2229" y="1306284"/>
            <a:ext cx="7257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Em 2007,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Satoshi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Nakamoto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reinventou a moeda na forma de código de computador. O Bitcoin é uma moeda virtual descentralizada, não governamental, que opera como dinheiro online. </a:t>
            </a:r>
          </a:p>
          <a:p>
            <a:pPr algn="just"/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Este trabalho tem como objetivo apresentar o funcionamento do Bitcoin e as tecnologias implementadas. </a:t>
            </a:r>
          </a:p>
          <a:p>
            <a:pPr algn="just"/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 estudo de caso será mostrado alguns exemplos destes mecanismos.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57" y="1204685"/>
            <a:ext cx="4004578" cy="269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ixaDeTexto 9"/>
          <p:cNvSpPr txBox="1"/>
          <p:nvPr/>
        </p:nvSpPr>
        <p:spPr>
          <a:xfrm>
            <a:off x="232229" y="5164034"/>
            <a:ext cx="2583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Estrutura do trabalho:</a:t>
            </a:r>
          </a:p>
          <a:p>
            <a:pPr algn="just"/>
            <a:endParaRPr lang="pt-B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091543" y="4085852"/>
            <a:ext cx="5500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1: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2: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Segurança da Informação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3: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4: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5: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6: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46" y="5128661"/>
            <a:ext cx="1089254" cy="145849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673">
            <a:off x="8981337" y="4998034"/>
            <a:ext cx="1089254" cy="1458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5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2" name="Retângulo 1"/>
          <p:cNvSpPr/>
          <p:nvPr/>
        </p:nvSpPr>
        <p:spPr>
          <a:xfrm>
            <a:off x="347929" y="1516745"/>
            <a:ext cx="40115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mineradores resolvem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soluções matemática para registrar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transações em blocos.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136157" y="1516745"/>
            <a:ext cx="481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Exchange fazem a conversão de diferentes moedas por Bitcoin. Também serve para valorização da moeda.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42756" y="5437332"/>
            <a:ext cx="384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Através de endereço Bitcoin é possível enviar e receber bitcoins.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535835" y="5458013"/>
            <a:ext cx="2514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Rede descentralizada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peer-to-peer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(p2p)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90" y="2063642"/>
            <a:ext cx="1455188" cy="12696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61" y="3808720"/>
            <a:ext cx="675657" cy="7874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093" y="5662274"/>
            <a:ext cx="748700" cy="81152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9" y="5114030"/>
            <a:ext cx="1024518" cy="969633"/>
          </a:xfrm>
          <a:prstGeom prst="rect">
            <a:avLst/>
          </a:prstGeom>
        </p:spPr>
      </p:pic>
      <p:pic>
        <p:nvPicPr>
          <p:cNvPr id="15" name="Picture 4" descr="https://static.mundoeducacao.uol.com.br/mundoeducacao/conteudo_legenda/200916984f92c8c978d18bf1a03b479c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92" y="1907716"/>
            <a:ext cx="1993551" cy="13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VISÃO GERAL SOBRE O BITCOIN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765718" y="3895201"/>
            <a:ext cx="3256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As transações são registrados em blocos no blockchain.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eta para baixo 19"/>
          <p:cNvSpPr/>
          <p:nvPr/>
        </p:nvSpPr>
        <p:spPr>
          <a:xfrm rot="19331402">
            <a:off x="8720401" y="4570998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baixo 20"/>
          <p:cNvSpPr/>
          <p:nvPr/>
        </p:nvSpPr>
        <p:spPr>
          <a:xfrm rot="1120343">
            <a:off x="1264329" y="4130228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baixo 21"/>
          <p:cNvSpPr/>
          <p:nvPr/>
        </p:nvSpPr>
        <p:spPr>
          <a:xfrm rot="5400000">
            <a:off x="5231419" y="1579416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baixo 22"/>
          <p:cNvSpPr/>
          <p:nvPr/>
        </p:nvSpPr>
        <p:spPr>
          <a:xfrm rot="12110246">
            <a:off x="1332538" y="3900031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baixo 23"/>
          <p:cNvSpPr/>
          <p:nvPr/>
        </p:nvSpPr>
        <p:spPr>
          <a:xfrm rot="18195424">
            <a:off x="4056886" y="2921240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 rot="7369575">
            <a:off x="3786059" y="2754039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baixo 25"/>
          <p:cNvSpPr/>
          <p:nvPr/>
        </p:nvSpPr>
        <p:spPr>
          <a:xfrm rot="16200000">
            <a:off x="5566633" y="1585756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653878" y="2206551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7" name="Elipse 26"/>
          <p:cNvSpPr/>
          <p:nvPr/>
        </p:nvSpPr>
        <p:spPr>
          <a:xfrm>
            <a:off x="5809521" y="3511870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8" name="Elipse 27"/>
          <p:cNvSpPr/>
          <p:nvPr/>
        </p:nvSpPr>
        <p:spPr>
          <a:xfrm>
            <a:off x="9543147" y="5121747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938155" y="6119782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8835678" y="2435505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6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Retângulo 5"/>
          <p:cNvSpPr/>
          <p:nvPr/>
        </p:nvSpPr>
        <p:spPr>
          <a:xfrm>
            <a:off x="333128" y="129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do bitcoin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01" y="4353644"/>
            <a:ext cx="3875716" cy="20574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27" y="1972195"/>
            <a:ext cx="6383434" cy="22765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37" y="981819"/>
            <a:ext cx="1376363" cy="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SEGURANÇA DA INFORMAÇÃO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37991" y="4781834"/>
            <a:ext cx="74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Técnica de hash para garantir a integridade.</a:t>
            </a:r>
          </a:p>
        </p:txBody>
      </p:sp>
      <p:pic>
        <p:nvPicPr>
          <p:cNvPr id="8" name="Imagem 7"/>
          <p:cNvPicPr/>
          <p:nvPr/>
        </p:nvPicPr>
        <p:blipFill>
          <a:blip r:embed="rId4"/>
          <a:stretch>
            <a:fillRect/>
          </a:stretch>
        </p:blipFill>
        <p:spPr>
          <a:xfrm>
            <a:off x="8872539" y="1164678"/>
            <a:ext cx="2871786" cy="249977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471" y1="83962" x2="68487" y2="66509"/>
                        <a14:foregroundMark x1="27731" y1="76887" x2="5840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2" y="4594997"/>
            <a:ext cx="904023" cy="80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https://encrypted-tbn0.gstatic.com/images?q=tbn:ANd9GcTn9sC93dKzAtV6B-uPZy7mcqXmJKfGGUIxug&amp;usqp=CAU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26286"/>
          <a:stretch/>
        </p:blipFill>
        <p:spPr bwMode="auto">
          <a:xfrm>
            <a:off x="895769" y="5583263"/>
            <a:ext cx="902218" cy="92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300120" y="1623727"/>
            <a:ext cx="825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confiabilidade da informação é determinada por três aspectos (CID): Confidencialidade, Integridade e Disponibilidade.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837991" y="3434637"/>
            <a:ext cx="692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Utilização de criptografia e assinatura digital para que uma transação possa ser recebida apenas pela pessoa autorizada.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837992" y="5677935"/>
            <a:ext cx="692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Cada nó da rede p2p possui uma cópia do blockchain.</a:t>
            </a:r>
          </a:p>
        </p:txBody>
      </p:sp>
      <p:cxnSp>
        <p:nvCxnSpPr>
          <p:cNvPr id="3" name="Conector reto 2"/>
          <p:cNvCxnSpPr/>
          <p:nvPr/>
        </p:nvCxnSpPr>
        <p:spPr>
          <a:xfrm>
            <a:off x="1137578" y="4471617"/>
            <a:ext cx="7629051" cy="0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1171575" y="5526110"/>
            <a:ext cx="7595054" cy="0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urved check mark icon #AD , #sponsored, #PAID, #check, #mark, #icon,  #Curved | Digital illustration tutorial, Illustrator tutorials, Free icons 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21" y="3930721"/>
            <a:ext cx="2116863" cy="21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lh3.googleusercontent.com/proxy/wpukB38y3dXeqbVlTV4XSmmImpSQfQGAEeF988WRjOEiKBqKdshHioVhMtJVWo8_OG6zRw3qWVurI5RvyipH5uu7YFpPhiPxQYTAVn1csc5gyqntgOyanLlXyRH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93" y="3456942"/>
            <a:ext cx="1085850" cy="90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CRIPTOGRAFIA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99685" y="1398472"/>
            <a:ext cx="473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o próprio nome sugere, a criptografia é um dos pilares de uma criptomoeda.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700315" y="4654147"/>
            <a:ext cx="4111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Assinatura de chaves assimétricas:</a:t>
            </a:r>
          </a:p>
          <a:p>
            <a:pPr lvl="0" algn="just"/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pares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chaves</a:t>
            </a:r>
          </a:p>
          <a:p>
            <a:pPr lvl="0"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(Chave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pública e chave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privada).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774" y="4156947"/>
            <a:ext cx="5753100" cy="22574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blockchainacademy.com.br/wp-content/uploads/2021/01/WhatsApp-Image-2021-01-21-at-14.52.13-300x225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0" y="2667212"/>
            <a:ext cx="1419160" cy="10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943225" y="2855995"/>
            <a:ext cx="6557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 ao Bitcoin, a criptografia visa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prevenir o 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 duplo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o 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seja violado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550872" y="1219980"/>
            <a:ext cx="6060557" cy="1049106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criptografia desta moeda utiliza chaves assimétricas, algoritmo de assinatura digital de curva elíptica (ECDSA,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Elliptic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Curve Digital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 função hash.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33" flipV="1">
            <a:off x="8699592" y="2769047"/>
            <a:ext cx="2132923" cy="845416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 flipV="1">
            <a:off x="1971674" y="2937995"/>
            <a:ext cx="271462" cy="105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000250" y="3277638"/>
            <a:ext cx="242886" cy="169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1938128" y="318624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1058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ALGORITMO DE ASSINATURA DIGITAL DE CURVA ELÍPTICA OU ECDSA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academy.bit2me.com/wp-content/uploads/2019/04/42_ECDS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t="14726" r="10362" b="13802"/>
          <a:stretch/>
        </p:blipFill>
        <p:spPr bwMode="auto">
          <a:xfrm>
            <a:off x="232229" y="2295995"/>
            <a:ext cx="4107976" cy="18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23958" y="1386695"/>
            <a:ext cx="1144849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Bitcoin é utilizada a curva secp256k1 para a geração do par de chave. O nome “secp256k1” é uma abreviação para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Standard for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Consórcio internacional que desenvolve padrões comerciais para criptografia com base na criptografia de curva elíptica (ECC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Prime. O número primo usado para criar o corpo finito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256 bits. Tamanho do campo principal usado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Koblitz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Tipo específico de curva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Primeira curva nesta categoria.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57632" y="5098047"/>
            <a:ext cx="8130107" cy="772107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pessoa com a devida assinatura digital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capaz de receber os bitcoins de uma transação.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618" y="5315504"/>
            <a:ext cx="2118212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FUNÇÃO HASH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229" y="4561159"/>
            <a:ext cx="10392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 no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para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lphaLcParenR"/>
            </a:pP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de transação: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identificador para cada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transação.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lphaLcParenR"/>
            </a:pPr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pt-BR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Hash: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identificador para o bloco. 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Endereço </a:t>
            </a: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hash da chave pública.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907" y="2832592"/>
            <a:ext cx="2302014" cy="2021281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622738" y="1290990"/>
            <a:ext cx="7459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 uma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sequência de dados como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nova sequência de dados como saída de tamanho fixo. </a:t>
            </a:r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913344" y="1402454"/>
            <a:ext cx="65582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que: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possível reconstruir o conteúdo da entrada com o hash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607962" y="2965278"/>
            <a:ext cx="6714481" cy="1049106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dizer que a função hash cria uma impressão digital do texto que é submetido pois qualquer alteração, altera o hash.</a:t>
            </a:r>
          </a:p>
        </p:txBody>
      </p:sp>
    </p:spTree>
    <p:extLst>
      <p:ext uri="{BB962C8B-B14F-4D97-AF65-F5344CB8AC3E}">
        <p14:creationId xmlns:p14="http://schemas.microsoft.com/office/powerpoint/2010/main" val="7373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BITCOIN - TRANSAÇÃO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" y="1046477"/>
            <a:ext cx="942975" cy="909407"/>
          </a:xfrm>
          <a:prstGeom prst="rect">
            <a:avLst/>
          </a:prstGeom>
        </p:spPr>
      </p:pic>
      <p:pic>
        <p:nvPicPr>
          <p:cNvPr id="10" name="Picture 4" descr="https://png.pngitem.com/pimgs/s/75-754498_grupo-pictograma-pictograma-pessoas-png-transparent-pn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13179" r="30635"/>
          <a:stretch/>
        </p:blipFill>
        <p:spPr bwMode="auto">
          <a:xfrm>
            <a:off x="337946" y="1035430"/>
            <a:ext cx="204980" cy="2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1217922" y="967774"/>
            <a:ext cx="9213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são recebidos em lotes e estes lotes são usados para criar novos lotes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Saída de uma transação é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bloqueada, sendo liberada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com a devida assinatura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digital. 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775064" y="5961612"/>
            <a:ext cx="8734391" cy="495108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transação é o processo de usar as saídas como entrada, criando novas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99615" y="2649157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Endereço 1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76382" y="3215074"/>
            <a:ext cx="1466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Transação anterior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3889879" y="4332490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Endereço 1</a:t>
            </a:r>
          </a:p>
        </p:txBody>
      </p:sp>
      <p:cxnSp>
        <p:nvCxnSpPr>
          <p:cNvPr id="50" name="Conector reto 49"/>
          <p:cNvCxnSpPr/>
          <p:nvPr/>
        </p:nvCxnSpPr>
        <p:spPr>
          <a:xfrm flipV="1">
            <a:off x="6137586" y="2337434"/>
            <a:ext cx="474" cy="3086026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/>
          <p:cNvSpPr/>
          <p:nvPr/>
        </p:nvSpPr>
        <p:spPr>
          <a:xfrm>
            <a:off x="1510657" y="3492684"/>
            <a:ext cx="354885" cy="34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62" name="Retângulo 61"/>
          <p:cNvSpPr/>
          <p:nvPr/>
        </p:nvSpPr>
        <p:spPr>
          <a:xfrm>
            <a:off x="1510657" y="4059261"/>
            <a:ext cx="473275" cy="40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cxnSp>
        <p:nvCxnSpPr>
          <p:cNvPr id="63" name="Conector reto 62"/>
          <p:cNvCxnSpPr/>
          <p:nvPr/>
        </p:nvCxnSpPr>
        <p:spPr>
          <a:xfrm>
            <a:off x="2287107" y="3647418"/>
            <a:ext cx="5100" cy="6141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1846097" y="3664877"/>
            <a:ext cx="45792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endCxn id="62" idx="3"/>
          </p:cNvCxnSpPr>
          <p:nvPr/>
        </p:nvCxnSpPr>
        <p:spPr>
          <a:xfrm flipH="1">
            <a:off x="1983932" y="4261581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867495" y="4831473"/>
            <a:ext cx="323847" cy="38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cxnSp>
        <p:nvCxnSpPr>
          <p:cNvPr id="67" name="Conector reto 66"/>
          <p:cNvCxnSpPr/>
          <p:nvPr/>
        </p:nvCxnSpPr>
        <p:spPr>
          <a:xfrm flipH="1" flipV="1">
            <a:off x="2304020" y="4004014"/>
            <a:ext cx="1269182" cy="1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/>
          <p:cNvSpPr txBox="1"/>
          <p:nvPr/>
        </p:nvSpPr>
        <p:spPr>
          <a:xfrm>
            <a:off x="1150816" y="452870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Entrada / Input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4196303" y="484388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</a:p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(a diferença)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2333043" y="40056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Nova transação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3861760" y="3258177"/>
            <a:ext cx="552610" cy="4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cxnSp>
        <p:nvCxnSpPr>
          <p:cNvPr id="73" name="Conector reto 72"/>
          <p:cNvCxnSpPr/>
          <p:nvPr/>
        </p:nvCxnSpPr>
        <p:spPr>
          <a:xfrm flipH="1">
            <a:off x="3541672" y="3509979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H="1">
            <a:off x="3573756" y="5057130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44931" y="3496101"/>
            <a:ext cx="3454" cy="507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1" name="Retângulo 3080"/>
          <p:cNvSpPr/>
          <p:nvPr/>
        </p:nvSpPr>
        <p:spPr>
          <a:xfrm>
            <a:off x="4367237" y="3390210"/>
            <a:ext cx="1176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</a:p>
        </p:txBody>
      </p:sp>
      <p:sp>
        <p:nvSpPr>
          <p:cNvPr id="80" name="CaixaDeTexto 79"/>
          <p:cNvSpPr txBox="1"/>
          <p:nvPr/>
        </p:nvSpPr>
        <p:spPr>
          <a:xfrm>
            <a:off x="3861760" y="2708300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Endereço 2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7849435" y="295541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ScriptSig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76254">
            <a:off x="7907660" y="3235508"/>
            <a:ext cx="421303" cy="196124"/>
          </a:xfrm>
          <a:prstGeom prst="rect">
            <a:avLst/>
          </a:prstGeom>
        </p:spPr>
      </p:pic>
      <p:sp>
        <p:nvSpPr>
          <p:cNvPr id="60" name="Retângulo 59"/>
          <p:cNvSpPr/>
          <p:nvPr/>
        </p:nvSpPr>
        <p:spPr>
          <a:xfrm>
            <a:off x="10003621" y="3268395"/>
            <a:ext cx="354885" cy="3443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0003621" y="3834972"/>
            <a:ext cx="473275" cy="404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cxnSp>
        <p:nvCxnSpPr>
          <p:cNvPr id="76" name="Conector reto 75"/>
          <p:cNvCxnSpPr/>
          <p:nvPr/>
        </p:nvCxnSpPr>
        <p:spPr>
          <a:xfrm>
            <a:off x="9528787" y="3423129"/>
            <a:ext cx="5100" cy="6141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>
            <a:off x="9487747" y="3440588"/>
            <a:ext cx="5231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72" idx="1"/>
          </p:cNvCxnSpPr>
          <p:nvPr/>
        </p:nvCxnSpPr>
        <p:spPr>
          <a:xfrm flipH="1">
            <a:off x="9528787" y="4037292"/>
            <a:ext cx="4748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7432542" y="3204496"/>
            <a:ext cx="540422" cy="51334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cxnSp>
        <p:nvCxnSpPr>
          <p:cNvPr id="83" name="Conector reto 82"/>
          <p:cNvCxnSpPr>
            <a:endCxn id="82" idx="3"/>
          </p:cNvCxnSpPr>
          <p:nvPr/>
        </p:nvCxnSpPr>
        <p:spPr>
          <a:xfrm flipH="1">
            <a:off x="7972964" y="3440588"/>
            <a:ext cx="1546268" cy="2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6639615" y="29187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Entrada / Input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9651795" y="4303432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CaixaDeTexto 86"/>
          <p:cNvSpPr txBox="1"/>
          <p:nvPr/>
        </p:nvSpPr>
        <p:spPr>
          <a:xfrm>
            <a:off x="9511959" y="2901164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ScriptPubKey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Imagem 87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2" b="9805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71" y="3150674"/>
            <a:ext cx="165100" cy="222885"/>
          </a:xfrm>
          <a:prstGeom prst="rect">
            <a:avLst/>
          </a:prstGeom>
        </p:spPr>
      </p:pic>
      <p:pic>
        <p:nvPicPr>
          <p:cNvPr id="89" name="Imagem 88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2" b="9805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71" y="3680883"/>
            <a:ext cx="165100" cy="222885"/>
          </a:xfrm>
          <a:prstGeom prst="rect">
            <a:avLst/>
          </a:prstGeom>
        </p:spPr>
      </p:pic>
      <p:pic>
        <p:nvPicPr>
          <p:cNvPr id="90" name="Picture 4" descr="https://png.pngitem.com/pimgs/s/75-754498_grupo-pictograma-pictograma-pessoas-png-transparent-pn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13179" r="30635"/>
          <a:stretch/>
        </p:blipFill>
        <p:spPr bwMode="auto">
          <a:xfrm>
            <a:off x="821875" y="1572469"/>
            <a:ext cx="204980" cy="2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/>
          <p:cNvCxnSpPr/>
          <p:nvPr/>
        </p:nvCxnSpPr>
        <p:spPr>
          <a:xfrm>
            <a:off x="3557905" y="4019979"/>
            <a:ext cx="27057" cy="10395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6" grpId="0" animBg="1"/>
      <p:bldP spid="69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1923</Words>
  <Application>Microsoft Office PowerPoint</Application>
  <PresentationFormat>Widescreen</PresentationFormat>
  <Paragraphs>208</Paragraphs>
  <Slides>18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99</cp:revision>
  <dcterms:created xsi:type="dcterms:W3CDTF">2021-05-26T22:39:48Z</dcterms:created>
  <dcterms:modified xsi:type="dcterms:W3CDTF">2021-06-07T21:01:57Z</dcterms:modified>
</cp:coreProperties>
</file>